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1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140A0-5B25-465E-ABC6-576EFABEB86F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B34E4-B4F9-49DA-9F78-EAE1C4E5E3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8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3070EB-2090-DA46-8A54-B02B9304A91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57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03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9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65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974361"/>
          </a:xfrm>
          <a:prstGeom prst="rect">
            <a:avLst/>
          </a:prstGeom>
          <a:solidFill>
            <a:srgbClr val="28B1E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0176"/>
            <a:ext cx="10515600" cy="6092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 i="0">
                <a:solidFill>
                  <a:srgbClr val="003859"/>
                </a:solidFill>
                <a:latin typeface="Lato Black" charset="0"/>
                <a:ea typeface="Lato Black" charset="0"/>
                <a:cs typeface="Lato Black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68243" y="6356350"/>
            <a:ext cx="6504482" cy="365125"/>
          </a:xfrm>
          <a:prstGeom prst="rect">
            <a:avLst/>
          </a:prstGeom>
        </p:spPr>
        <p:txBody>
          <a:bodyPr/>
          <a:lstStyle>
            <a:lvl1pPr algn="l">
              <a:defRPr lang="en-US" sz="1600" b="0" i="0" kern="1200">
                <a:solidFill>
                  <a:schemeClr val="bg2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n-US" dirty="0" smtClean="0"/>
              <a:t>Presentation Headline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843115" cy="365125"/>
          </a:xfrm>
        </p:spPr>
        <p:txBody>
          <a:bodyPr/>
          <a:lstStyle>
            <a:lvl1pPr algn="l">
              <a:defRPr sz="1600" b="0" i="0">
                <a:solidFill>
                  <a:schemeClr val="bg2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3653EAE3-D965-ED4D-8CFF-3330FB4F2C12}" type="slidenum">
              <a:rPr lang="en-US" smtClean="0"/>
              <a:pPr/>
              <a:t>‹Nº›</a:t>
            </a:fld>
            <a:r>
              <a:rPr lang="en-US" dirty="0" smtClean="0"/>
              <a:t>    -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6130525"/>
            <a:ext cx="1064426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0"/>
            <a:ext cx="12192000" cy="104931"/>
          </a:xfrm>
          <a:prstGeom prst="rect">
            <a:avLst/>
          </a:prstGeom>
          <a:solidFill>
            <a:srgbClr val="003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838200" y="1258888"/>
            <a:ext cx="10644188" cy="4632325"/>
          </a:xfrm>
        </p:spPr>
        <p:txBody>
          <a:bodyPr/>
          <a:lstStyle>
            <a:lvl1pPr marL="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1pPr>
            <a:lvl2pPr marL="4572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2pPr>
            <a:lvl3pPr marL="9144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3pPr>
            <a:lvl4pPr marL="13716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4pPr>
            <a:lvl5pPr marL="18288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625" y="6237009"/>
            <a:ext cx="1895005" cy="55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15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974361"/>
          </a:xfrm>
          <a:prstGeom prst="rect">
            <a:avLst/>
          </a:prstGeom>
          <a:solidFill>
            <a:srgbClr val="28B1E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0176"/>
            <a:ext cx="10515600" cy="6092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 i="0">
                <a:solidFill>
                  <a:srgbClr val="003859"/>
                </a:solidFill>
                <a:latin typeface="Lato Black" charset="0"/>
                <a:ea typeface="Lato Black" charset="0"/>
                <a:cs typeface="Lato Black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68243" y="6356350"/>
            <a:ext cx="6504482" cy="365125"/>
          </a:xfrm>
          <a:prstGeom prst="rect">
            <a:avLst/>
          </a:prstGeom>
        </p:spPr>
        <p:txBody>
          <a:bodyPr/>
          <a:lstStyle>
            <a:lvl1pPr algn="l">
              <a:defRPr lang="en-US" sz="1600" b="0" i="0" kern="1200">
                <a:solidFill>
                  <a:schemeClr val="bg2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n-US" dirty="0" smtClean="0"/>
              <a:t>Presentation Headline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843115" cy="365125"/>
          </a:xfrm>
        </p:spPr>
        <p:txBody>
          <a:bodyPr/>
          <a:lstStyle>
            <a:lvl1pPr algn="l">
              <a:defRPr sz="1600" b="0" i="0">
                <a:solidFill>
                  <a:schemeClr val="bg2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3653EAE3-D965-ED4D-8CFF-3330FB4F2C12}" type="slidenum">
              <a:rPr lang="en-US" smtClean="0"/>
              <a:pPr/>
              <a:t>‹Nº›</a:t>
            </a:fld>
            <a:r>
              <a:rPr lang="en-US" dirty="0" smtClean="0"/>
              <a:t>    -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6130525"/>
            <a:ext cx="1064426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0"/>
            <a:ext cx="12192000" cy="104931"/>
          </a:xfrm>
          <a:prstGeom prst="rect">
            <a:avLst/>
          </a:prstGeom>
          <a:solidFill>
            <a:srgbClr val="003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838200" y="1258888"/>
            <a:ext cx="10644188" cy="4632325"/>
          </a:xfrm>
        </p:spPr>
        <p:txBody>
          <a:bodyPr/>
          <a:lstStyle>
            <a:lvl1pPr marL="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1pPr>
            <a:lvl2pPr marL="4572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2pPr>
            <a:lvl3pPr marL="9144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3pPr>
            <a:lvl4pPr marL="13716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4pPr>
            <a:lvl5pPr marL="18288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625" y="6237009"/>
            <a:ext cx="1895005" cy="55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35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974361"/>
          </a:xfrm>
          <a:prstGeom prst="rect">
            <a:avLst/>
          </a:prstGeom>
          <a:solidFill>
            <a:srgbClr val="28B1E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0176"/>
            <a:ext cx="10515600" cy="6092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 i="0">
                <a:solidFill>
                  <a:srgbClr val="003859"/>
                </a:solidFill>
                <a:latin typeface="Lato Black" charset="0"/>
                <a:ea typeface="Lato Black" charset="0"/>
                <a:cs typeface="Lato Black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68243" y="6356350"/>
            <a:ext cx="6504482" cy="365125"/>
          </a:xfrm>
          <a:prstGeom prst="rect">
            <a:avLst/>
          </a:prstGeom>
        </p:spPr>
        <p:txBody>
          <a:bodyPr/>
          <a:lstStyle>
            <a:lvl1pPr algn="l">
              <a:defRPr lang="en-US" sz="1600" b="0" i="0" kern="1200">
                <a:solidFill>
                  <a:schemeClr val="bg2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n-US" dirty="0" smtClean="0"/>
              <a:t>Presentation Headline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843115" cy="365125"/>
          </a:xfrm>
        </p:spPr>
        <p:txBody>
          <a:bodyPr/>
          <a:lstStyle>
            <a:lvl1pPr algn="l">
              <a:defRPr sz="1600" b="0" i="0">
                <a:solidFill>
                  <a:schemeClr val="bg2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fld id="{3653EAE3-D965-ED4D-8CFF-3330FB4F2C12}" type="slidenum">
              <a:rPr lang="en-US" smtClean="0"/>
              <a:pPr/>
              <a:t>‹Nº›</a:t>
            </a:fld>
            <a:r>
              <a:rPr lang="en-US" dirty="0" smtClean="0"/>
              <a:t>    -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6130525"/>
            <a:ext cx="1064426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0"/>
            <a:ext cx="12192000" cy="104931"/>
          </a:xfrm>
          <a:prstGeom prst="rect">
            <a:avLst/>
          </a:prstGeom>
          <a:solidFill>
            <a:srgbClr val="003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838200" y="1258888"/>
            <a:ext cx="10644188" cy="4632325"/>
          </a:xfrm>
        </p:spPr>
        <p:txBody>
          <a:bodyPr/>
          <a:lstStyle>
            <a:lvl1pPr marL="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1pPr>
            <a:lvl2pPr marL="4572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2pPr>
            <a:lvl3pPr marL="9144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3pPr>
            <a:lvl4pPr marL="13716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4pPr>
            <a:lvl5pPr marL="1828800" indent="0">
              <a:buNone/>
              <a:defRPr b="0" i="0">
                <a:latin typeface="Lato" charset="0"/>
                <a:ea typeface="Lato" charset="0"/>
                <a:cs typeface="Lato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625" y="6237009"/>
            <a:ext cx="1895005" cy="55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15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86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54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9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98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4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20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5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What is End Violence?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EE427-AFD3-6948-8AC1-C4D44E193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64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3944" y="872059"/>
            <a:ext cx="11564112" cy="2387624"/>
          </a:xfrm>
          <a:prstGeom prst="rect">
            <a:avLst/>
          </a:prstGeom>
          <a:solidFill>
            <a:srgbClr val="00395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7668" y="5838407"/>
            <a:ext cx="11564112" cy="953452"/>
          </a:xfrm>
          <a:prstGeom prst="rect">
            <a:avLst/>
          </a:prstGeom>
          <a:solidFill>
            <a:srgbClr val="00395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5189" y="1711922"/>
            <a:ext cx="11301622" cy="600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5189" y="6043083"/>
            <a:ext cx="11301622" cy="61383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5189" y="2535123"/>
            <a:ext cx="11301622" cy="60459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44" y="226574"/>
            <a:ext cx="1635570" cy="4828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32252" y="115377"/>
            <a:ext cx="5388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-150" normalizeH="0" baseline="0" noProof="0" dirty="0" err="1" smtClean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Estrategia</a:t>
            </a:r>
            <a:endParaRPr kumimoji="0" lang="en-US" sz="3200" b="1" i="0" u="none" strike="noStrike" kern="1200" cap="none" spc="-150" normalizeH="0" baseline="0" noProof="0" dirty="0">
              <a:ln>
                <a:noFill/>
              </a:ln>
              <a:solidFill>
                <a:srgbClr val="F8901E"/>
              </a:solidFill>
              <a:effectLst/>
              <a:uLnTx/>
              <a:uFillTx/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2921000" y="1006657"/>
            <a:ext cx="6508749" cy="46594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95A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A world in which every child grows up free from violence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95A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2659" y="688257"/>
            <a:ext cx="1929282" cy="276999"/>
          </a:xfrm>
          <a:prstGeom prst="rect">
            <a:avLst/>
          </a:prstGeom>
          <a:solidFill>
            <a:srgbClr val="30B1E6"/>
          </a:solidFill>
        </p:spPr>
        <p:txBody>
          <a:bodyPr wrap="square" rtlCol="0" anchor="ctr" anchorCtr="0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Lato" charset="0"/>
                <a:ea typeface="Lato" charset="0"/>
                <a:cs typeface="Lato" charset="0"/>
              </a:rPr>
              <a:t>VISIÓN</a:t>
            </a:r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718885" y="1813376"/>
            <a:ext cx="10754230" cy="47296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Articular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sociedades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más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seguras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para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los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niños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y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poner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fin a la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violencia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contra </a:t>
            </a:r>
            <a:r>
              <a:rPr lang="en-US" sz="1400" dirty="0" err="1" smtClean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estos</a:t>
            </a:r>
            <a:r>
              <a:rPr lang="en-US" sz="1400" dirty="0" smtClean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, </a:t>
            </a:r>
            <a:r>
              <a:rPr lang="en-US" sz="1400" dirty="0" err="1" smtClean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en</a:t>
            </a:r>
            <a:r>
              <a:rPr lang="en-US" sz="1400" dirty="0" smtClean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sz="1400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cualquier</a:t>
            </a:r>
            <a:r>
              <a:rPr lang="en-US" sz="1400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parte.</a:t>
            </a:r>
          </a:p>
        </p:txBody>
      </p:sp>
      <p:sp>
        <p:nvSpPr>
          <p:cNvPr id="45" name="TextBox 44"/>
          <p:cNvSpPr txBox="1">
            <a:spLocks/>
          </p:cNvSpPr>
          <p:nvPr/>
        </p:nvSpPr>
        <p:spPr>
          <a:xfrm>
            <a:off x="445189" y="2634928"/>
            <a:ext cx="11301622" cy="4504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50" dirty="0" smtClean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CENTRADA 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 LOS DERECHOS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• </a:t>
            </a:r>
            <a:r>
              <a:rPr lang="en-US" sz="950" dirty="0" smtClean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CENTRADA 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 LOS </a:t>
            </a:r>
            <a:r>
              <a:rPr lang="en-US" sz="950" dirty="0" smtClean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NIÑOS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•  </a:t>
            </a:r>
            <a:r>
              <a:rPr lang="en-US" sz="950" dirty="0" smtClean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UNIVERSAL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•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SENSIBLE AL GÉNERO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•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INCLUSIVA</a:t>
            </a:r>
            <a:r>
              <a:rPr lang="en-US" sz="950" b="1" dirty="0" smtClean="0"/>
              <a:t>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•  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TRANSPARENTE</a:t>
            </a:r>
            <a:r>
              <a:rPr lang="en-US" sz="950" b="1" dirty="0" smtClean="0"/>
              <a:t>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•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BASADA EN PRUEBAS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•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950" dirty="0" smtClean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ORIENTADA </a:t>
            </a:r>
            <a:r>
              <a:rPr lang="en-US" sz="9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 LOS RESULTADOS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65800" y="2408518"/>
            <a:ext cx="1844432" cy="276999"/>
          </a:xfrm>
          <a:prstGeom prst="rect">
            <a:avLst/>
          </a:prstGeom>
          <a:solidFill>
            <a:srgbClr val="30B1E6"/>
          </a:solidFill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PRINCIPIOS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8" name="TextBox 47"/>
          <p:cNvSpPr txBox="1">
            <a:spLocks/>
          </p:cNvSpPr>
          <p:nvPr/>
        </p:nvSpPr>
        <p:spPr>
          <a:xfrm>
            <a:off x="1663218" y="6234016"/>
            <a:ext cx="8780713" cy="33865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Movilización</a:t>
            </a:r>
            <a:r>
              <a:rPr lang="en-US" sz="1400" b="1" baseline="30000" dirty="0"/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|  </a:t>
            </a:r>
            <a:r>
              <a:rPr lang="en-US" sz="14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Financiación</a:t>
            </a:r>
            <a:r>
              <a:rPr lang="en-US" sz="14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4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recursos</a:t>
            </a:r>
            <a:r>
              <a:rPr lang="en-US" sz="14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|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Datos</a:t>
            </a:r>
            <a:r>
              <a:rPr lang="en-US" sz="14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4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pruebas</a:t>
            </a:r>
            <a:r>
              <a:rPr lang="en-US" sz="14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B1E6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|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Seguimiento</a:t>
            </a:r>
            <a:r>
              <a:rPr lang="en-US" sz="14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4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evaluación</a:t>
            </a:r>
            <a:endParaRPr lang="en-US" sz="1400" dirty="0">
              <a:solidFill>
                <a:prstClr val="black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185643" y="5908140"/>
            <a:ext cx="3735862" cy="276999"/>
          </a:xfrm>
          <a:prstGeom prst="rect">
            <a:avLst/>
          </a:prstGeom>
          <a:solidFill>
            <a:srgbClr val="30B1E6"/>
          </a:soli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20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FACTORES DE IMPULSO</a:t>
            </a:r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8436316" y="3406897"/>
            <a:ext cx="3240000" cy="246036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3.1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Brindar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apoyo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a las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plataformas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que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promueven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forma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continuada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la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acción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el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aprendizaje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transnacionales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95A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3.2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Servir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foro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mundial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para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facilitar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acelerar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el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aprendizaje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la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rendición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cuentas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mutua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así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como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formular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recomendaciones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para la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elaboración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normas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la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presentación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informes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sobre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el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progreso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95A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3.3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Crear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difundir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conocimientos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pruebas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datos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</p:txBody>
      </p:sp>
      <p:sp>
        <p:nvSpPr>
          <p:cNvPr id="26" name="TextBox 25"/>
          <p:cNvSpPr txBox="1">
            <a:spLocks/>
          </p:cNvSpPr>
          <p:nvPr/>
        </p:nvSpPr>
        <p:spPr>
          <a:xfrm>
            <a:off x="4329778" y="3416122"/>
            <a:ext cx="3656221" cy="246397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2.1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Todos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países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adoptan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leyes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políticas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programas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nacionales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para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proteger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niños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la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violencia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la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explotación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incluida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la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violencia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ejercida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</a:t>
            </a:r>
            <a:r>
              <a:rPr lang="en-US" sz="105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Internet.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8901E"/>
              </a:solidFill>
              <a:effectLst/>
              <a:uLnTx/>
              <a:uFillTx/>
              <a:latin typeface="Lato Black" charset="0"/>
              <a:ea typeface="Lato Black" charset="0"/>
              <a:cs typeface="Lato Black" charset="0"/>
            </a:endParaRPr>
          </a:p>
          <a:p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2.2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países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pioneros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mejoran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el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acceso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niños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servicios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integrales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coordinados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multisectoriales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8901E"/>
              </a:solidFill>
              <a:effectLst/>
              <a:uLnTx/>
              <a:uFillTx/>
              <a:latin typeface="Lato Black" charset="0"/>
              <a:ea typeface="Lato Black" charset="0"/>
              <a:cs typeface="Lato Black" charset="0"/>
            </a:endParaRPr>
          </a:p>
          <a:p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2.3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niños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afectados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por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la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violencia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incluidos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aquellos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situaciones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de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conflicto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o de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desplazamiento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pueden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acceder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servicios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programas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centrados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sus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necesidades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429222" y="3356716"/>
            <a:ext cx="3240000" cy="2467479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8901E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1.1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Todos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países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se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comprometen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adoptar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medidas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para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poner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fin a la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violencia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contra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niños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95A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1.2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violencia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contra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niños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las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medidas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necesarias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para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su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prevención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forman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parte del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discurso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mundial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nacional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regional.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95A"/>
              </a:solidFill>
              <a:effectLst/>
              <a:uLnTx/>
              <a:uFillTx/>
              <a:latin typeface="Lato" charset="0"/>
              <a:ea typeface="Lato" charset="0"/>
              <a:cs typeface="Lato" charset="0"/>
            </a:endParaRPr>
          </a:p>
          <a:p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1.3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8901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  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todos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países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aumentarán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recursos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asignados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poner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fin a la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violencia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y la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explotación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todos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los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entornos</a:t>
            </a:r>
            <a:r>
              <a:rPr lang="en-US" sz="1100" dirty="0">
                <a:solidFill>
                  <a:prstClr val="black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80950" y="1583557"/>
            <a:ext cx="1929282" cy="276999"/>
          </a:xfrm>
          <a:prstGeom prst="rect">
            <a:avLst/>
          </a:prstGeom>
          <a:solidFill>
            <a:srgbClr val="F8901E"/>
          </a:soli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charset="0"/>
              </a:rPr>
              <a:t>MISSION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221" y="3399341"/>
            <a:ext cx="3240001" cy="261610"/>
          </a:xfrm>
          <a:prstGeom prst="rect">
            <a:avLst/>
          </a:prstGeom>
          <a:solidFill>
            <a:srgbClr val="F8901E"/>
          </a:soli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n-US" sz="1100" dirty="0"/>
              <a:t>Objetivo1: CREAR VOLUNTAD POLÍTICA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29779" y="3383179"/>
            <a:ext cx="3656220" cy="261610"/>
          </a:xfrm>
          <a:prstGeom prst="rect">
            <a:avLst/>
          </a:prstGeom>
          <a:solidFill>
            <a:srgbClr val="F8901E"/>
          </a:soli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n-US" sz="1100" dirty="0" err="1" smtClean="0"/>
              <a:t>Objetivo</a:t>
            </a:r>
            <a:r>
              <a:rPr lang="en-US" sz="1100" dirty="0" smtClean="0"/>
              <a:t>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: </a:t>
            </a:r>
            <a:r>
              <a:rPr lang="en-US" sz="1100" dirty="0">
                <a:solidFill>
                  <a:prstClr val="white"/>
                </a:solidFill>
              </a:rPr>
              <a:t>ACELERAR LAS MEDIDAS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436316" y="3378847"/>
            <a:ext cx="3240000" cy="276999"/>
          </a:xfrm>
          <a:prstGeom prst="rect">
            <a:avLst/>
          </a:prstGeom>
          <a:solidFill>
            <a:srgbClr val="F8901E"/>
          </a:solidFill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n-US" sz="1200" dirty="0" err="1"/>
              <a:t>Objetivo</a:t>
            </a:r>
            <a:r>
              <a:rPr lang="en-US" sz="1200" dirty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charset="0"/>
              </a:rPr>
              <a:t>3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charset="0"/>
              </a:rPr>
              <a:t>: </a:t>
            </a:r>
            <a:r>
              <a:rPr lang="en-US" sz="1100" dirty="0">
                <a:solidFill>
                  <a:prstClr val="white"/>
                </a:solidFill>
              </a:rPr>
              <a:t>CONSOLIDAR LA COLABORACIÓN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29222" y="1006657"/>
            <a:ext cx="11317589" cy="463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rgbClr val="00395A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algn="ctr">
              <a:defRPr/>
            </a:pPr>
            <a:r>
              <a:rPr lang="en-US" dirty="0" smtClean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Un </a:t>
            </a:r>
            <a:r>
              <a:rPr lang="en-US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mundo</a:t>
            </a:r>
            <a:r>
              <a:rPr lang="en-US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en</a:t>
            </a:r>
            <a:r>
              <a:rPr lang="en-US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que </a:t>
            </a:r>
            <a:r>
              <a:rPr lang="en-US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todos</a:t>
            </a:r>
            <a:r>
              <a:rPr lang="en-US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los</a:t>
            </a:r>
            <a:r>
              <a:rPr lang="en-US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niños</a:t>
            </a:r>
            <a:r>
              <a:rPr lang="en-US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</a:t>
            </a:r>
            <a:r>
              <a:rPr lang="en-US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crecen</a:t>
            </a:r>
            <a:r>
              <a:rPr lang="en-US" dirty="0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 sin </a:t>
            </a:r>
            <a:r>
              <a:rPr lang="en-US" dirty="0" err="1">
                <a:solidFill>
                  <a:srgbClr val="00395A"/>
                </a:solidFill>
                <a:latin typeface="Lato Black" charset="0"/>
                <a:ea typeface="Lato Black" charset="0"/>
                <a:cs typeface="Lato Black" charset="0"/>
              </a:rPr>
              <a:t>violencia</a:t>
            </a:r>
            <a:endParaRPr lang="en-US" dirty="0">
              <a:solidFill>
                <a:srgbClr val="00395A"/>
              </a:solidFill>
              <a:latin typeface="Lato Black" charset="0"/>
              <a:ea typeface="Lato Black" charset="0"/>
              <a:cs typeface="Lato Black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395A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316</Words>
  <Application>Microsoft Office PowerPoint</Application>
  <PresentationFormat>Personalizado</PresentationFormat>
  <Paragraphs>37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Stevenson</dc:creator>
  <cp:lastModifiedBy>IQ</cp:lastModifiedBy>
  <cp:revision>6</cp:revision>
  <dcterms:created xsi:type="dcterms:W3CDTF">2016-10-28T13:08:10Z</dcterms:created>
  <dcterms:modified xsi:type="dcterms:W3CDTF">2016-11-22T23:30:34Z</dcterms:modified>
</cp:coreProperties>
</file>